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7" r:id="rId2"/>
    <p:sldId id="258" r:id="rId3"/>
    <p:sldId id="259" r:id="rId4"/>
    <p:sldId id="264" r:id="rId5"/>
    <p:sldId id="285" r:id="rId6"/>
    <p:sldId id="275" r:id="rId7"/>
    <p:sldId id="283" r:id="rId8"/>
    <p:sldId id="277" r:id="rId9"/>
    <p:sldId id="279" r:id="rId10"/>
    <p:sldId id="280" r:id="rId11"/>
    <p:sldId id="281" r:id="rId12"/>
    <p:sldId id="282" r:id="rId13"/>
    <p:sldId id="263" r:id="rId14"/>
    <p:sldId id="261" r:id="rId15"/>
    <p:sldId id="266" r:id="rId16"/>
    <p:sldId id="268" r:id="rId17"/>
    <p:sldId id="267" r:id="rId18"/>
    <p:sldId id="270" r:id="rId19"/>
    <p:sldId id="271" r:id="rId20"/>
    <p:sldId id="284" r:id="rId21"/>
    <p:sldId id="272" r:id="rId22"/>
    <p:sldId id="273" r:id="rId23"/>
    <p:sldId id="274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B2FF"/>
    <a:srgbClr val="60D462"/>
    <a:srgbClr val="75FFFF"/>
    <a:srgbClr val="B93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C17014-389B-4F86-B432-A355F8F8E2D8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C3B80-19C8-4078-AFD9-BB42E50BF05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4033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money spent on production has no effect on the viewers vote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C3B80-19C8-4078-AFD9-BB42E50BF05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772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Who would've thought that the most voted director and the highest rated director is actually the same person ?</a:t>
            </a:r>
          </a:p>
          <a:p>
            <a:r>
              <a:rPr lang="en-US" dirty="0" err="1" smtClean="0"/>
              <a:t>GIven</a:t>
            </a:r>
            <a:r>
              <a:rPr lang="en-US" dirty="0" smtClean="0"/>
              <a:t> that, it was also unexpected for me that it is not Guy Ritchie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C3B80-19C8-4078-AFD9-BB42E50BF05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8130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Well</a:t>
            </a:r>
            <a:r>
              <a:rPr lang="en-US" baseline="0" dirty="0" smtClean="0"/>
              <a:t>, given that </a:t>
            </a:r>
            <a:r>
              <a:rPr lang="en-US" baseline="0" dirty="0" err="1" smtClean="0"/>
              <a:t>Avi</a:t>
            </a:r>
            <a:r>
              <a:rPr lang="en-US" baseline="0" dirty="0" smtClean="0"/>
              <a:t> Arad is the form a head of marvel studio it doesn’t sound that match unexpected now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C3B80-19C8-4078-AFD9-BB42E50BF05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3640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3CC813-3C42-54F8-735A-A95A55AD7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F54D3D1-159C-AF61-E2CB-4B9833F710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3D4633-6740-E4DA-3C8D-4E764B655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6D0995-ECFE-FC03-D85A-F239FAFD3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776EA2-1B2E-A504-2D04-97C7AFC69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072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A0C39-FF61-3F75-D946-89B874CE0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123B51-5D7C-8B16-7DDE-51A8B17AFD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05259C-B29F-F507-55B1-8AB4CC49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E47EF7-0EA4-99AE-EC04-AD8D52777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59C99B-67AC-D948-F147-EE3B1F9F1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0658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64F86B1-0D2B-189C-833F-533F0C95BB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5292CA-F60F-8AE1-42DA-9E1668C2F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BAD497-8695-00F6-E45A-5B41AEEB7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D2A102-46D5-EC36-1140-112C8E779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ADBA8D-E9CD-0DC0-13C1-2FB9A8DF6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686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E4D15E-D10C-980A-4816-2CD64A435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196050-6F33-098E-B121-D9FC223D4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1C101AA-0091-D540-9CE4-3D04DC19E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D93CA9-8236-57F3-50B3-45854468F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0DD289-AA3B-7037-36C0-CBE7866A6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3148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11F2DA-7FEF-6D9B-EE7A-A8AC227CA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7BDA64E-FFF1-1C3F-1E0E-FD719A4DC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B92415-D1F7-43B3-F570-318FF9307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C151DC-F9D5-3E21-5806-755876EE5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4AA901-F0B4-893D-0349-1BFE76ECE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3772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BDC1B7-996D-161D-7E0A-A20735EDD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FC1956-492E-B875-C763-35E255CA39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5FCC394-63BD-AD42-99C2-9347C4218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D5F8F2-B214-0559-F5D4-002BCA24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863E04-B3B8-23BF-8F5B-3ADEE85CF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5AE791B-E473-6C67-F0A9-6735B8A07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4219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17285C-3765-89DB-E597-634979BC1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EE2563-2382-F13E-CF86-F2D27BF9C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9FB81D4-12A1-7451-3AF9-F6AF178B90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37844A4-DE1E-ABC6-49D8-CC5695528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2F4918A-D52B-5C9F-4D7C-237C28B518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02B0B33-17A0-B674-91DD-09D6B32D7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805C33E-1020-FFFF-6EFF-C53F22998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57F852-177A-EA81-7AB3-8869E4740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2123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51C729-DF3E-75D8-6D32-91AA8B436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C756E40-9E6E-B9C3-8E3F-0C3A56A62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45E6222-CEA4-4AE5-F780-0C87EEC2E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E05F48A-389A-E3E3-C955-04E1787E6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7933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C579C6F-A541-44EC-FFA1-9CEB4E5BD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47680B4-18F1-6B34-9BB9-D4A731EC6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9F37AB5-22C0-8892-A42B-50669E7FF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667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56FD7A-1E62-53F5-AD32-490CB1EDB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130190-483F-D105-442F-EA8DD2C1F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8DA1C5-3D1C-4F43-E24F-1A66B4B8C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232EAB-E3E6-5B5C-BC02-AE0AEA595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B81D7E-349F-61B4-7AE2-A33919DA6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D9DF710-A5D8-2B3A-B321-06385B963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8578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E178CE-9324-6DA8-BBF9-588AD4804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163489C-73F9-5DCE-0989-869BD1200D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EE5673-D837-4A4D-7061-3EC3038B43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A639D3D-BB3E-4BDD-6D36-2CE07DAB6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49681E0-0CD4-C7E7-7011-10A730647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9E3F79-9371-8D60-DF13-9536EAC12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416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B30A30-E2BE-7CD2-4513-B271BB5D7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DCAC415-1B75-74B1-5BB7-7876D3AC2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B0B433-4D2F-7AE5-2718-814A822BEF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B3349-5EB6-4168-8E07-B842ECD399E5}" type="datetimeFigureOut">
              <a:rPr lang="ru-RU" smtClean="0"/>
              <a:t>13.12.2022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86AF2E8-520A-786D-05DF-B0500A784F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E3AC9B-A7BD-27F0-AEA5-FCCEE57C7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D21CD-0BB2-45B8-9CAA-DAFFDE6CA4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0158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Best</a:t>
            </a:r>
            <a:r>
              <a:rPr lang="en-US" dirty="0">
                <a:solidFill>
                  <a:srgbClr val="B93A3A"/>
                </a:solidFill>
                <a:latin typeface="Intro " panose="02000000000000000000" pitchFamily="50" charset="0"/>
              </a:rPr>
              <a:t> 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movie</a:t>
            </a:r>
            <a:r>
              <a:rPr lang="en-US" dirty="0">
                <a:solidFill>
                  <a:srgbClr val="B93A3A"/>
                </a:solidFill>
                <a:latin typeface="Intro " panose="02000000000000000000" pitchFamily="50" charset="0"/>
              </a:rPr>
              <a:t> 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analyzer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BE1EC6-4F09-FABB-A295-4AEA2D22D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108126"/>
            <a:ext cx="6411686" cy="4477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60D462"/>
                </a:solidFill>
                <a:latin typeface="Intro " panose="02000000000000000000" pitchFamily="50" charset="0"/>
              </a:rPr>
              <a:t>Sharova Ekaterina, </a:t>
            </a:r>
            <a:r>
              <a:rPr lang="en-US" sz="2000" dirty="0">
                <a:solidFill>
                  <a:srgbClr val="75FFFF"/>
                </a:solidFill>
                <a:latin typeface="Intro " panose="02000000000000000000" pitchFamily="50" charset="0"/>
              </a:rPr>
              <a:t>KAStierov Viacheslav </a:t>
            </a:r>
            <a:endParaRPr lang="ru-RU" sz="2000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5C736104-DC50-36F1-5C39-30EF520E8F83}"/>
              </a:ext>
            </a:extLst>
          </p:cNvPr>
          <p:cNvSpPr txBox="1">
            <a:spLocks/>
          </p:cNvSpPr>
          <p:nvPr/>
        </p:nvSpPr>
        <p:spPr>
          <a:xfrm>
            <a:off x="838200" y="2521283"/>
            <a:ext cx="10515600" cy="9077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7DB2FF"/>
                </a:solidFill>
                <a:latin typeface="Intro " panose="02000000000000000000" pitchFamily="50" charset="0"/>
              </a:rPr>
              <a:t>Introduction to data science project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7DB2FF"/>
                </a:solidFill>
                <a:latin typeface="Intro " panose="02000000000000000000" pitchFamily="50" charset="0"/>
              </a:rPr>
              <a:t>December 2022</a:t>
            </a:r>
            <a:endParaRPr lang="ru-RU" sz="3200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4CD9662C-B23B-0CBB-4197-46EE33312E92}"/>
              </a:ext>
            </a:extLst>
          </p:cNvPr>
          <p:cNvSpPr txBox="1">
            <a:spLocks/>
          </p:cNvSpPr>
          <p:nvPr/>
        </p:nvSpPr>
        <p:spPr>
          <a:xfrm>
            <a:off x="838200" y="1835934"/>
            <a:ext cx="4272643" cy="5401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7DB2FF"/>
                </a:solidFill>
                <a:latin typeface="Intro " panose="02000000000000000000" pitchFamily="50" charset="0"/>
              </a:rPr>
              <a:t>Tartu university</a:t>
            </a:r>
            <a:endParaRPr lang="ru-RU" sz="3200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052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Interesting insights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3479" y="2263029"/>
            <a:ext cx="3682093" cy="4229846"/>
          </a:xfrm>
        </p:spPr>
        <p:txBody>
          <a:bodyPr/>
          <a:lstStyle/>
          <a:p>
            <a:pPr marL="0" indent="0" algn="ctr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Highest voted director is also the most voted director and it is not Guy Ritchie</a:t>
            </a:r>
            <a:endParaRPr lang="ru-RU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708" y="2130588"/>
            <a:ext cx="7775121" cy="358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4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8122" y="204024"/>
            <a:ext cx="6981620" cy="1325563"/>
          </a:xfrm>
        </p:spPr>
        <p:txBody>
          <a:bodyPr/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Interesting insights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29688" y="1302121"/>
            <a:ext cx="10604190" cy="10882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Some unknown Avi Arab Productions tend to bring the biggest revenue and be exceptionally profitable, did you expect that ?</a:t>
            </a:r>
            <a:endParaRPr lang="ru-RU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688" y="2553640"/>
            <a:ext cx="10524112" cy="395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87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1946" y="0"/>
            <a:ext cx="7264318" cy="1325563"/>
          </a:xfrm>
        </p:spPr>
        <p:txBody>
          <a:bodyPr/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Interesting insights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96119" y="272761"/>
            <a:ext cx="3421625" cy="636124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945" y="1190445"/>
            <a:ext cx="4327354" cy="54712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8305" y="3273879"/>
            <a:ext cx="33046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DB2FF"/>
                </a:solidFill>
                <a:latin typeface="Intro " panose="02000000000000000000" pitchFamily="50" charset="0"/>
              </a:rPr>
              <a:t>Guess it’s not that much unexpected now</a:t>
            </a:r>
            <a:endParaRPr lang="ru-RU" sz="2800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07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4601" y="2766218"/>
            <a:ext cx="7342798" cy="1325563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rgbClr val="60D462"/>
                </a:solidFill>
                <a:latin typeface="Intro " panose="02000000000000000000" pitchFamily="50" charset="0"/>
              </a:rPr>
              <a:t>Model creating</a:t>
            </a:r>
            <a:endParaRPr lang="ru-RU" sz="6000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84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Problems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5C736104-DC50-36F1-5C39-30EF520E8F83}"/>
              </a:ext>
            </a:extLst>
          </p:cNvPr>
          <p:cNvSpPr txBox="1">
            <a:spLocks/>
          </p:cNvSpPr>
          <p:nvPr/>
        </p:nvSpPr>
        <p:spPr>
          <a:xfrm>
            <a:off x="895350" y="1969537"/>
            <a:ext cx="3497036" cy="4699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1. Cleaning data</a:t>
            </a:r>
            <a:endParaRPr lang="ru-RU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B5C63A9-B796-4438-49A9-2039E216B5F2}"/>
              </a:ext>
            </a:extLst>
          </p:cNvPr>
          <p:cNvSpPr txBox="1">
            <a:spLocks/>
          </p:cNvSpPr>
          <p:nvPr/>
        </p:nvSpPr>
        <p:spPr>
          <a:xfrm>
            <a:off x="838200" y="2627190"/>
            <a:ext cx="5195207" cy="10196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There were a lot of different problems especially about </a:t>
            </a:r>
            <a:r>
              <a:rPr lang="en-US" dirty="0">
                <a:solidFill>
                  <a:srgbClr val="B93A3A"/>
                </a:solidFill>
                <a:latin typeface="Intro " panose="02000000000000000000" pitchFamily="50" charset="0"/>
              </a:rPr>
              <a:t>missing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 values of features.</a:t>
            </a:r>
            <a:endParaRPr lang="ru-RU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CB0E13D8-A59F-BF88-AE7E-265E6CAC60A6}"/>
              </a:ext>
            </a:extLst>
          </p:cNvPr>
          <p:cNvSpPr txBox="1">
            <a:spLocks/>
          </p:cNvSpPr>
          <p:nvPr/>
        </p:nvSpPr>
        <p:spPr>
          <a:xfrm>
            <a:off x="6457950" y="2537306"/>
            <a:ext cx="5418363" cy="1019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It should me mentioned that we could not use movies with </a:t>
            </a:r>
            <a:r>
              <a:rPr lang="en-US" sz="1800" kern="1200" dirty="0">
                <a:solidFill>
                  <a:srgbClr val="B93A3A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missed </a:t>
            </a:r>
            <a:r>
              <a:rPr lang="en-US" sz="18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score because our model would not study taking into consideration this data!</a:t>
            </a:r>
            <a:endParaRPr lang="ru-RU" dirty="0">
              <a:effectLst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5F2F666-A11E-E5A9-43F8-1345BAEF5A1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804" y="2437780"/>
            <a:ext cx="1119206" cy="1119206"/>
          </a:xfrm>
          <a:prstGeom prst="rect">
            <a:avLst/>
          </a:prstGeom>
        </p:spPr>
      </p:pic>
      <p:sp>
        <p:nvSpPr>
          <p:cNvPr id="18" name="Объект 2">
            <a:extLst>
              <a:ext uri="{FF2B5EF4-FFF2-40B4-BE49-F238E27FC236}">
                <a16:creationId xmlns:a16="http://schemas.microsoft.com/office/drawing/2014/main" id="{11107B6B-CA04-981B-743A-5B7065D5584B}"/>
              </a:ext>
            </a:extLst>
          </p:cNvPr>
          <p:cNvSpPr txBox="1">
            <a:spLocks/>
          </p:cNvSpPr>
          <p:nvPr/>
        </p:nvSpPr>
        <p:spPr>
          <a:xfrm>
            <a:off x="838199" y="3938318"/>
            <a:ext cx="5195207" cy="101968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Also we have to delete features that could not be used for teaching our model </a:t>
            </a:r>
            <a:r>
              <a:rPr lang="en-US" dirty="0">
                <a:solidFill>
                  <a:srgbClr val="B93A3A"/>
                </a:solidFill>
                <a:latin typeface="Arial Black" panose="020B0A04020102020204" pitchFamily="34" charset="0"/>
              </a:rPr>
              <a:t>(</a:t>
            </a:r>
            <a:r>
              <a:rPr lang="en-US" dirty="0">
                <a:solidFill>
                  <a:srgbClr val="B93A3A"/>
                </a:solidFill>
                <a:latin typeface="Intro " panose="02000000000000000000" pitchFamily="50" charset="0"/>
              </a:rPr>
              <a:t>released, </a:t>
            </a:r>
            <a:r>
              <a:rPr lang="en-US" sz="2800" kern="1200" dirty="0">
                <a:solidFill>
                  <a:srgbClr val="B93A3A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Director, Writer, Star, Company</a:t>
            </a:r>
            <a:r>
              <a:rPr lang="en-US" dirty="0">
                <a:solidFill>
                  <a:srgbClr val="B93A3A"/>
                </a:solidFill>
                <a:latin typeface="Arial Black" panose="020B0A04020102020204" pitchFamily="34" charset="0"/>
              </a:rPr>
              <a:t>)</a:t>
            </a:r>
            <a:endParaRPr lang="ru-RU" dirty="0">
              <a:solidFill>
                <a:srgbClr val="B93A3A"/>
              </a:solidFill>
              <a:latin typeface="Arial Black" panose="020B0A04020102020204" pitchFamily="34" charset="0"/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38A9725E-79D0-1AA7-0EF6-0299ADD1B4E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803" y="3838792"/>
            <a:ext cx="1119206" cy="1119206"/>
          </a:xfrm>
          <a:prstGeom prst="rect">
            <a:avLst/>
          </a:prstGeom>
        </p:spPr>
      </p:pic>
      <p:sp>
        <p:nvSpPr>
          <p:cNvPr id="20" name="Объект 2">
            <a:extLst>
              <a:ext uri="{FF2B5EF4-FFF2-40B4-BE49-F238E27FC236}">
                <a16:creationId xmlns:a16="http://schemas.microsoft.com/office/drawing/2014/main" id="{36ED5D7C-93B1-6B72-C323-0545DCD351A8}"/>
              </a:ext>
            </a:extLst>
          </p:cNvPr>
          <p:cNvSpPr txBox="1">
            <a:spLocks/>
          </p:cNvSpPr>
          <p:nvPr/>
        </p:nvSpPr>
        <p:spPr>
          <a:xfrm>
            <a:off x="6457950" y="3938318"/>
            <a:ext cx="5418363" cy="949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Such features as </a:t>
            </a:r>
            <a:r>
              <a:rPr lang="en-US" sz="1800" kern="1200" dirty="0">
                <a:solidFill>
                  <a:srgbClr val="60D462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Genre</a:t>
            </a:r>
            <a:r>
              <a:rPr lang="en-US" sz="18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 and </a:t>
            </a:r>
            <a:r>
              <a:rPr lang="en-US" sz="1800" kern="1200" dirty="0">
                <a:solidFill>
                  <a:srgbClr val="60D462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rating </a:t>
            </a:r>
            <a:r>
              <a:rPr lang="en-US" sz="18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could be used for teaching model and there </a:t>
            </a:r>
            <a:r>
              <a:rPr lang="en-US" sz="1800" dirty="0">
                <a:solidFill>
                  <a:srgbClr val="7DB2FF"/>
                </a:solidFill>
                <a:latin typeface="Intro " panose="02000000000000000000" pitchFamily="50" charset="0"/>
              </a:rPr>
              <a:t>will be</a:t>
            </a:r>
            <a:r>
              <a:rPr lang="en-US" sz="18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 explanation how we should do it.</a:t>
            </a:r>
            <a:endParaRPr lang="ru-RU" dirty="0">
              <a:solidFill>
                <a:srgbClr val="7DB2F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56222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Problems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5C736104-DC50-36F1-5C39-30EF520E8F83}"/>
              </a:ext>
            </a:extLst>
          </p:cNvPr>
          <p:cNvSpPr txBox="1">
            <a:spLocks/>
          </p:cNvSpPr>
          <p:nvPr/>
        </p:nvSpPr>
        <p:spPr>
          <a:xfrm>
            <a:off x="895350" y="1853293"/>
            <a:ext cx="5889171" cy="961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2. One</a:t>
            </a:r>
            <a:r>
              <a:rPr lang="en-US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hot</a:t>
            </a:r>
            <a:r>
              <a:rPr lang="en-US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encoding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Genre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  and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rating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B5C63A9-B796-4438-49A9-2039E216B5F2}"/>
              </a:ext>
            </a:extLst>
          </p:cNvPr>
          <p:cNvSpPr txBox="1">
            <a:spLocks/>
          </p:cNvSpPr>
          <p:nvPr/>
        </p:nvSpPr>
        <p:spPr>
          <a:xfrm>
            <a:off x="838201" y="3002747"/>
            <a:ext cx="5195207" cy="1019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find approach to sort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rating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 feature after encoding.</a:t>
            </a:r>
            <a:endParaRPr lang="ru-RU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CB0E13D8-A59F-BF88-AE7E-265E6CAC60A6}"/>
              </a:ext>
            </a:extLst>
          </p:cNvPr>
          <p:cNvSpPr txBox="1">
            <a:spLocks/>
          </p:cNvSpPr>
          <p:nvPr/>
        </p:nvSpPr>
        <p:spPr>
          <a:xfrm>
            <a:off x="6921954" y="2824690"/>
            <a:ext cx="4490356" cy="12116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Best way to do this it is understanding of this feature meaning. We can create just 3 feature from </a:t>
            </a:r>
            <a:r>
              <a:rPr lang="en-US" sz="1800" kern="1200" dirty="0">
                <a:solidFill>
                  <a:srgbClr val="B93A3A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all columns </a:t>
            </a:r>
            <a:r>
              <a:rPr lang="en-US" sz="18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that we will have after encoding.</a:t>
            </a:r>
            <a:endParaRPr lang="ru-RU" dirty="0">
              <a:effectLst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5F2F666-A11E-E5A9-43F8-1345BAEF5A1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805" y="2813337"/>
            <a:ext cx="1119206" cy="1119206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38A9725E-79D0-1AA7-0EF6-0299ADD1B4E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804" y="4214349"/>
            <a:ext cx="1119206" cy="1119206"/>
          </a:xfrm>
          <a:prstGeom prst="rect">
            <a:avLst/>
          </a:prstGeom>
        </p:spPr>
      </p:pic>
      <p:sp>
        <p:nvSpPr>
          <p:cNvPr id="20" name="Объект 2">
            <a:extLst>
              <a:ext uri="{FF2B5EF4-FFF2-40B4-BE49-F238E27FC236}">
                <a16:creationId xmlns:a16="http://schemas.microsoft.com/office/drawing/2014/main" id="{36ED5D7C-93B1-6B72-C323-0545DCD351A8}"/>
              </a:ext>
            </a:extLst>
          </p:cNvPr>
          <p:cNvSpPr txBox="1">
            <a:spLocks/>
          </p:cNvSpPr>
          <p:nvPr/>
        </p:nvSpPr>
        <p:spPr>
          <a:xfrm>
            <a:off x="6921954" y="4515635"/>
            <a:ext cx="4249510" cy="51663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There is no approach to do it better then it done.</a:t>
            </a:r>
            <a:endParaRPr lang="ru-RU" dirty="0">
              <a:solidFill>
                <a:srgbClr val="7DB2FF"/>
              </a:solidFill>
              <a:effectLst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D18487-23FE-A5FC-C6D4-402A6BBDE95D}"/>
              </a:ext>
            </a:extLst>
          </p:cNvPr>
          <p:cNvSpPr txBox="1">
            <a:spLocks/>
          </p:cNvSpPr>
          <p:nvPr/>
        </p:nvSpPr>
        <p:spPr>
          <a:xfrm>
            <a:off x="895350" y="4382747"/>
            <a:ext cx="5195207" cy="1019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find approach to sort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Genre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 feature after encoding.</a:t>
            </a:r>
            <a:endParaRPr lang="ru-RU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888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003" y="1485899"/>
            <a:ext cx="6139734" cy="1943100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7DB2FF"/>
                </a:solidFill>
                <a:latin typeface="Intro " panose="02000000000000000000" pitchFamily="50" charset="0"/>
              </a:rPr>
              <a:t>What features make biggest</a:t>
            </a:r>
            <a:r>
              <a:rPr lang="ru-RU" sz="3600" dirty="0">
                <a:solidFill>
                  <a:srgbClr val="7DB2FF"/>
                </a:solidFill>
                <a:latin typeface="Intro " panose="02000000000000000000" pitchFamily="50" charset="0"/>
              </a:rPr>
              <a:t> </a:t>
            </a:r>
            <a:r>
              <a:rPr lang="en-GB" sz="3600" dirty="0">
                <a:solidFill>
                  <a:srgbClr val="7DB2FF"/>
                </a:solidFill>
                <a:latin typeface="Intro " panose="02000000000000000000" pitchFamily="50" charset="0"/>
              </a:rPr>
              <a:t>contribution</a:t>
            </a:r>
            <a:r>
              <a:rPr lang="en-US" sz="3600" dirty="0">
                <a:solidFill>
                  <a:srgbClr val="7DB2FF"/>
                </a:solidFill>
                <a:latin typeface="Intro " panose="02000000000000000000" pitchFamily="50" charset="0"/>
              </a:rPr>
              <a:t> in </a:t>
            </a:r>
            <a:r>
              <a:rPr lang="en-US" sz="3600" dirty="0">
                <a:solidFill>
                  <a:srgbClr val="75FFFF"/>
                </a:solidFill>
                <a:latin typeface="Intro " panose="02000000000000000000" pitchFamily="50" charset="0"/>
              </a:rPr>
              <a:t>score</a:t>
            </a:r>
            <a:r>
              <a:rPr lang="en-US" sz="3600" dirty="0">
                <a:solidFill>
                  <a:srgbClr val="7DB2FF"/>
                </a:solidFill>
                <a:latin typeface="Intro " panose="02000000000000000000" pitchFamily="50" charset="0"/>
              </a:rPr>
              <a:t> formation?</a:t>
            </a:r>
            <a:endParaRPr lang="ru-RU" sz="3600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472CF35-F994-F125-ABEC-E8E12A3F82C3}"/>
              </a:ext>
            </a:extLst>
          </p:cNvPr>
          <p:cNvSpPr txBox="1">
            <a:spLocks/>
          </p:cNvSpPr>
          <p:nvPr/>
        </p:nvSpPr>
        <p:spPr>
          <a:xfrm>
            <a:off x="654267" y="277585"/>
            <a:ext cx="2389509" cy="14614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rgbClr val="60D462"/>
                </a:solidFill>
                <a:latin typeface="Intro " panose="02000000000000000000" pitchFamily="50" charset="0"/>
              </a:rPr>
              <a:t>SO…</a:t>
            </a:r>
            <a:endParaRPr lang="ru-RU" sz="7200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7BD6A70-B4B9-1598-3A62-DAB189059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3883" y="1928811"/>
            <a:ext cx="4133850" cy="3000375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61ECA73E-9F7B-5D87-A013-68C94166AD68}"/>
              </a:ext>
            </a:extLst>
          </p:cNvPr>
          <p:cNvSpPr txBox="1">
            <a:spLocks/>
          </p:cNvSpPr>
          <p:nvPr/>
        </p:nvSpPr>
        <p:spPr>
          <a:xfrm>
            <a:off x="672003" y="3302453"/>
            <a:ext cx="4781740" cy="14614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rgbClr val="60D462"/>
                </a:solidFill>
                <a:latin typeface="Intro " panose="02000000000000000000" pitchFamily="50" charset="0"/>
              </a:rPr>
              <a:t>Answer:</a:t>
            </a:r>
            <a:endParaRPr lang="ru-RU" sz="7200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5AAD2B61-6919-136C-D0F4-ADF320824AFB}"/>
              </a:ext>
            </a:extLst>
          </p:cNvPr>
          <p:cNvSpPr txBox="1">
            <a:spLocks/>
          </p:cNvSpPr>
          <p:nvPr/>
        </p:nvSpPr>
        <p:spPr>
          <a:xfrm>
            <a:off x="654267" y="4763860"/>
            <a:ext cx="6139734" cy="7429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rgbClr val="75FFFF"/>
                </a:solidFill>
                <a:latin typeface="Intro " panose="02000000000000000000" pitchFamily="50" charset="0"/>
              </a:rPr>
              <a:t>VOTES </a:t>
            </a:r>
            <a:r>
              <a:rPr lang="en-US" sz="3600" dirty="0">
                <a:solidFill>
                  <a:srgbClr val="7DB2FF"/>
                </a:solidFill>
                <a:latin typeface="Intro " panose="02000000000000000000" pitchFamily="50" charset="0"/>
              </a:rPr>
              <a:t>and</a:t>
            </a:r>
            <a:r>
              <a:rPr lang="en-US" sz="3600" dirty="0">
                <a:solidFill>
                  <a:srgbClr val="75FFFF"/>
                </a:solidFill>
                <a:latin typeface="Intro " panose="02000000000000000000" pitchFamily="50" charset="0"/>
              </a:rPr>
              <a:t> Runtime</a:t>
            </a:r>
            <a:endParaRPr lang="ru-RU" sz="3600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2412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Is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rating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 any influence to score?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5C736104-DC50-36F1-5C39-30EF520E8F83}"/>
              </a:ext>
            </a:extLst>
          </p:cNvPr>
          <p:cNvSpPr txBox="1">
            <a:spLocks/>
          </p:cNvSpPr>
          <p:nvPr/>
        </p:nvSpPr>
        <p:spPr>
          <a:xfrm>
            <a:off x="838200" y="2102612"/>
            <a:ext cx="3603171" cy="522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It was look like: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5EFAED0-F7A0-1CE2-C2A4-65910D7FE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72" y="2787732"/>
            <a:ext cx="4011626" cy="2808514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0C504DA3-78B6-605F-E717-D33BF0A8907F}"/>
              </a:ext>
            </a:extLst>
          </p:cNvPr>
          <p:cNvSpPr txBox="1">
            <a:spLocks/>
          </p:cNvSpPr>
          <p:nvPr/>
        </p:nvSpPr>
        <p:spPr>
          <a:xfrm>
            <a:off x="4529923" y="1687254"/>
            <a:ext cx="3997779" cy="595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now it is look like: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98F275E-DC45-4936-BAD1-2DEE8ADCC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330" y="2282566"/>
            <a:ext cx="3124413" cy="3528951"/>
          </a:xfrm>
          <a:prstGeom prst="rect">
            <a:avLst/>
          </a:prstGeom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2B063DB1-840D-D7F5-15EB-19493B9EA585}"/>
              </a:ext>
            </a:extLst>
          </p:cNvPr>
          <p:cNvSpPr txBox="1">
            <a:spLocks/>
          </p:cNvSpPr>
          <p:nvPr/>
        </p:nvSpPr>
        <p:spPr>
          <a:xfrm>
            <a:off x="8323475" y="2107003"/>
            <a:ext cx="3997779" cy="595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Average score: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F0F56CB-4954-A6D1-0518-F7E739094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4923" y="2625126"/>
            <a:ext cx="3578679" cy="729145"/>
          </a:xfrm>
          <a:prstGeom prst="rect">
            <a:avLst/>
          </a:prstGeom>
        </p:spPr>
      </p:pic>
      <p:sp>
        <p:nvSpPr>
          <p:cNvPr id="15" name="Объект 2">
            <a:extLst>
              <a:ext uri="{FF2B5EF4-FFF2-40B4-BE49-F238E27FC236}">
                <a16:creationId xmlns:a16="http://schemas.microsoft.com/office/drawing/2014/main" id="{82F71D16-47B9-1388-F8A4-17CF65BD0E0A}"/>
              </a:ext>
            </a:extLst>
          </p:cNvPr>
          <p:cNvSpPr txBox="1">
            <a:spLocks/>
          </p:cNvSpPr>
          <p:nvPr/>
        </p:nvSpPr>
        <p:spPr>
          <a:xfrm>
            <a:off x="171237" y="6471413"/>
            <a:ext cx="6177642" cy="289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200" dirty="0">
                <a:solidFill>
                  <a:srgbClr val="60D462"/>
                </a:solidFill>
                <a:latin typeface="Intro " panose="02000000000000000000" pitchFamily="50" charset="0"/>
              </a:rPr>
              <a:t>More information: </a:t>
            </a:r>
            <a:r>
              <a:rPr lang="en-US" sz="1200" dirty="0">
                <a:solidFill>
                  <a:srgbClr val="7DB2FF"/>
                </a:solidFill>
                <a:latin typeface="Arial Black" panose="020B0A04020102020204" pitchFamily="34" charset="0"/>
              </a:rPr>
              <a:t>https://www.filmratings.com/RatingsGuide </a:t>
            </a:r>
            <a:endParaRPr lang="ru-RU" sz="1200" dirty="0">
              <a:solidFill>
                <a:srgbClr val="7DB2FF"/>
              </a:solidFill>
              <a:latin typeface="Arial Black" panose="020B0A04020102020204" pitchFamily="34" charset="0"/>
            </a:endParaRPr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C4BCA8ED-BF18-9D15-2194-20FF79880891}"/>
              </a:ext>
            </a:extLst>
          </p:cNvPr>
          <p:cNvSpPr txBox="1">
            <a:spLocks/>
          </p:cNvSpPr>
          <p:nvPr/>
        </p:nvSpPr>
        <p:spPr>
          <a:xfrm>
            <a:off x="8323474" y="3608940"/>
            <a:ext cx="3997779" cy="595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Distribution: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E0761EB-0FF2-3534-A1C2-914D4D1590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4923" y="4203588"/>
            <a:ext cx="168592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68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Is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genre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 any influence to score?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62B21E73-99BF-1DAB-B99E-0271F57FB06E}"/>
              </a:ext>
            </a:extLst>
          </p:cNvPr>
          <p:cNvSpPr txBox="1">
            <a:spLocks/>
          </p:cNvSpPr>
          <p:nvPr/>
        </p:nvSpPr>
        <p:spPr>
          <a:xfrm>
            <a:off x="838199" y="1804308"/>
            <a:ext cx="4661808" cy="58691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The most popular genre is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Comedy</a:t>
            </a:r>
            <a:r>
              <a:rPr lang="ru-RU" dirty="0">
                <a:solidFill>
                  <a:srgbClr val="60D462"/>
                </a:solidFill>
                <a:latin typeface="Intro " panose="02000000000000000000" pitchFamily="50" charset="0"/>
              </a:rPr>
              <a:t>,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 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Action and drama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0C2692DB-9CE2-C263-0D97-753884C07560}"/>
              </a:ext>
            </a:extLst>
          </p:cNvPr>
          <p:cNvSpPr txBox="1">
            <a:spLocks/>
          </p:cNvSpPr>
          <p:nvPr/>
        </p:nvSpPr>
        <p:spPr>
          <a:xfrm>
            <a:off x="838199" y="3352349"/>
            <a:ext cx="4661808" cy="106135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The highest average score have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biography, Animation and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\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DRAMA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 movies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FCA5273-18C4-2FDB-8831-C7765A65D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528" y="4413706"/>
            <a:ext cx="4868636" cy="1916786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76664BF-3F82-34C3-615C-0195F184D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8496" y="1690688"/>
            <a:ext cx="1790700" cy="2400300"/>
          </a:xfrm>
          <a:prstGeom prst="rect">
            <a:avLst/>
          </a:prstGeom>
        </p:spPr>
      </p:pic>
      <p:sp>
        <p:nvSpPr>
          <p:cNvPr id="18" name="Объект 2">
            <a:extLst>
              <a:ext uri="{FF2B5EF4-FFF2-40B4-BE49-F238E27FC236}">
                <a16:creationId xmlns:a16="http://schemas.microsoft.com/office/drawing/2014/main" id="{1ECBB4F0-B3A0-5EF9-8562-930D416913E4}"/>
              </a:ext>
            </a:extLst>
          </p:cNvPr>
          <p:cNvSpPr txBox="1">
            <a:spLocks/>
          </p:cNvSpPr>
          <p:nvPr/>
        </p:nvSpPr>
        <p:spPr>
          <a:xfrm>
            <a:off x="2292804" y="2504847"/>
            <a:ext cx="1374321" cy="5869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400" dirty="0">
                <a:solidFill>
                  <a:srgbClr val="B93A3A"/>
                </a:solidFill>
                <a:latin typeface="Intro " panose="02000000000000000000" pitchFamily="50" charset="0"/>
              </a:rPr>
              <a:t>BUT</a:t>
            </a:r>
            <a:endParaRPr lang="ru-RU" sz="4400" dirty="0">
              <a:solidFill>
                <a:srgbClr val="B93A3A"/>
              </a:solidFill>
              <a:latin typeface="Intro " panose="02000000000000000000" pitchFamily="50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50376F2-AAF5-0B13-0406-AFFDD73B4B68}"/>
              </a:ext>
            </a:extLst>
          </p:cNvPr>
          <p:cNvSpPr txBox="1"/>
          <p:nvPr/>
        </p:nvSpPr>
        <p:spPr>
          <a:xfrm>
            <a:off x="825271" y="5167313"/>
            <a:ext cx="45305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If movie belongs to one of this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genre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 this means it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increases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 his chances to be higher scored! 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90A37196-93F8-640C-2159-0EC34B02ACA7}"/>
              </a:ext>
            </a:extLst>
          </p:cNvPr>
          <p:cNvSpPr txBox="1">
            <a:spLocks/>
          </p:cNvSpPr>
          <p:nvPr/>
        </p:nvSpPr>
        <p:spPr>
          <a:xfrm>
            <a:off x="2097540" y="4380829"/>
            <a:ext cx="1764847" cy="5869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400" dirty="0">
                <a:solidFill>
                  <a:srgbClr val="B93A3A"/>
                </a:solidFill>
                <a:latin typeface="Intro " panose="02000000000000000000" pitchFamily="50" charset="0"/>
              </a:rPr>
              <a:t>then</a:t>
            </a:r>
            <a:endParaRPr lang="ru-RU" sz="4400" dirty="0">
              <a:solidFill>
                <a:srgbClr val="B93A3A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6041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4" y="37872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\Model creation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62B21E73-99BF-1DAB-B99E-0271F57FB06E}"/>
              </a:ext>
            </a:extLst>
          </p:cNvPr>
          <p:cNvSpPr txBox="1">
            <a:spLocks/>
          </p:cNvSpPr>
          <p:nvPr/>
        </p:nvSpPr>
        <p:spPr>
          <a:xfrm>
            <a:off x="674914" y="2823818"/>
            <a:ext cx="7350579" cy="21808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dirty="0">
                <a:solidFill>
                  <a:srgbClr val="7DB2FF"/>
                </a:solidFill>
                <a:latin typeface="Intro " panose="02000000000000000000" pitchFamily="50" charset="0"/>
              </a:rPr>
              <a:t>Our model will find score of movies taking into consideration next features:</a:t>
            </a:r>
            <a:endParaRPr lang="ru-RU" sz="3600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CFA975-16AF-F85E-1D87-797D603F8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0912" y="1102811"/>
            <a:ext cx="1893482" cy="51321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69A3A8-B013-40D4-B75A-558AD4E76C5A}"/>
              </a:ext>
            </a:extLst>
          </p:cNvPr>
          <p:cNvSpPr txBox="1"/>
          <p:nvPr/>
        </p:nvSpPr>
        <p:spPr>
          <a:xfrm>
            <a:off x="8962714" y="641399"/>
            <a:ext cx="17116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7DB2FF"/>
                </a:solidFill>
                <a:latin typeface="Intro " panose="02000000000000000000" pitchFamily="50" charset="0"/>
              </a:rPr>
              <a:t>our data: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269977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Introduction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5C736104-DC50-36F1-5C39-30EF520E8F83}"/>
              </a:ext>
            </a:extLst>
          </p:cNvPr>
          <p:cNvSpPr txBox="1">
            <a:spLocks/>
          </p:cNvSpPr>
          <p:nvPr/>
        </p:nvSpPr>
        <p:spPr>
          <a:xfrm>
            <a:off x="838200" y="2295872"/>
            <a:ext cx="6436179" cy="907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1. Data of 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6800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 best movies from Internet Movie Database </a:t>
            </a:r>
            <a:r>
              <a:rPr lang="en-US" dirty="0">
                <a:solidFill>
                  <a:srgbClr val="7DB2FF"/>
                </a:solidFill>
                <a:latin typeface="Arial Black" panose="020B0A04020102020204" pitchFamily="34" charset="0"/>
              </a:rPr>
              <a:t>(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IMDB</a:t>
            </a:r>
            <a:r>
              <a:rPr lang="en-US" dirty="0">
                <a:solidFill>
                  <a:srgbClr val="7DB2FF"/>
                </a:solidFill>
                <a:latin typeface="Arial Black" panose="020B0A04020102020204" pitchFamily="34" charset="0"/>
              </a:rPr>
              <a:t>)</a:t>
            </a:r>
            <a:endParaRPr lang="ru-RU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30BE995F-8F8A-D8F4-7F13-2EE5B0708FD0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5791200" cy="5073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2. </a:t>
            </a:r>
            <a:r>
              <a:rPr lang="en-US" sz="3000" dirty="0">
                <a:solidFill>
                  <a:srgbClr val="7DB2FF"/>
                </a:solidFill>
                <a:latin typeface="Intro " panose="02000000000000000000" pitchFamily="50" charset="0"/>
              </a:rPr>
              <a:t>Movies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 release 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1986</a:t>
            </a:r>
            <a:r>
              <a:rPr lang="en-US" dirty="0">
                <a:solidFill>
                  <a:srgbClr val="75FFFF"/>
                </a:solidFill>
                <a:latin typeface="Arial Black" panose="020B0A04020102020204" pitchFamily="34" charset="0"/>
              </a:rPr>
              <a:t> - 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2016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94520BCD-828D-9B36-B423-C0E713CE8B31}"/>
              </a:ext>
            </a:extLst>
          </p:cNvPr>
          <p:cNvSpPr txBox="1">
            <a:spLocks/>
          </p:cNvSpPr>
          <p:nvPr/>
        </p:nvSpPr>
        <p:spPr>
          <a:xfrm>
            <a:off x="838200" y="4409729"/>
            <a:ext cx="4452257" cy="500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3. Movies score 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0 </a:t>
            </a:r>
            <a:r>
              <a:rPr lang="en-US" dirty="0">
                <a:solidFill>
                  <a:srgbClr val="75FFFF"/>
                </a:solidFill>
                <a:latin typeface="Arial Black" panose="020B0A04020102020204" pitchFamily="34" charset="0"/>
              </a:rPr>
              <a:t>-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 10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6724B98-36B6-AF79-990F-F78D28C6FC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319" y="1343025"/>
            <a:ext cx="741680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8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4" y="37872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\Model creation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62B21E73-99BF-1DAB-B99E-0271F57FB06E}"/>
              </a:ext>
            </a:extLst>
          </p:cNvPr>
          <p:cNvSpPr txBox="1">
            <a:spLocks/>
          </p:cNvSpPr>
          <p:nvPr/>
        </p:nvSpPr>
        <p:spPr>
          <a:xfrm>
            <a:off x="838199" y="1804308"/>
            <a:ext cx="4631872" cy="9797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Now use all data to create model and has such result: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E1834345-45E2-19C5-A3D2-99441EA35BC6}"/>
              </a:ext>
            </a:extLst>
          </p:cNvPr>
          <p:cNvSpPr txBox="1">
            <a:spLocks/>
          </p:cNvSpPr>
          <p:nvPr/>
        </p:nvSpPr>
        <p:spPr>
          <a:xfrm>
            <a:off x="838199" y="3918859"/>
            <a:ext cx="4631872" cy="494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0.6998186340419529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7D5B572E-C240-4CDA-32B1-6CF52D60BCFE}"/>
              </a:ext>
            </a:extLst>
          </p:cNvPr>
          <p:cNvSpPr txBox="1">
            <a:spLocks/>
          </p:cNvSpPr>
          <p:nvPr/>
        </p:nvSpPr>
        <p:spPr>
          <a:xfrm>
            <a:off x="838199" y="3428716"/>
            <a:ext cx="5015594" cy="4166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RMSE on test data </a:t>
            </a:r>
            <a:r>
              <a:rPr lang="en-US" dirty="0">
                <a:solidFill>
                  <a:srgbClr val="60D462"/>
                </a:solidFill>
                <a:latin typeface="Arial Black" panose="020B0A04020102020204" pitchFamily="34" charset="0"/>
              </a:rPr>
              <a:t>(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25</a:t>
            </a:r>
            <a:r>
              <a:rPr lang="uk-UA" dirty="0">
                <a:solidFill>
                  <a:srgbClr val="60D462"/>
                </a:solidFill>
                <a:latin typeface="Arial Black" panose="020B0A04020102020204" pitchFamily="34" charset="0"/>
              </a:rPr>
              <a:t>%) 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:</a:t>
            </a:r>
            <a:r>
              <a:rPr lang="uk-UA" dirty="0">
                <a:solidFill>
                  <a:srgbClr val="7DB2FF"/>
                </a:solidFill>
                <a:latin typeface="Arial Black" panose="020B0A04020102020204" pitchFamily="34" charset="0"/>
              </a:rPr>
              <a:t> </a:t>
            </a:r>
            <a:endParaRPr lang="ru-RU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4823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914" y="37872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\Model creation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62B21E73-99BF-1DAB-B99E-0271F57FB06E}"/>
              </a:ext>
            </a:extLst>
          </p:cNvPr>
          <p:cNvSpPr txBox="1">
            <a:spLocks/>
          </p:cNvSpPr>
          <p:nvPr/>
        </p:nvSpPr>
        <p:spPr>
          <a:xfrm>
            <a:off x="838199" y="1777771"/>
            <a:ext cx="6452508" cy="1387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We can reduce the RMSE if we increase the depth of the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random forest regressor!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CC1392-5DA6-6378-CDA0-CB510707FBB2}"/>
              </a:ext>
            </a:extLst>
          </p:cNvPr>
          <p:cNvSpPr txBox="1">
            <a:spLocks/>
          </p:cNvSpPr>
          <p:nvPr/>
        </p:nvSpPr>
        <p:spPr>
          <a:xfrm>
            <a:off x="838199" y="3855587"/>
            <a:ext cx="6452508" cy="13879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In the jyputer file named </a:t>
            </a:r>
            <a:r>
              <a:rPr lang="en-US" dirty="0">
                <a:solidFill>
                  <a:srgbClr val="75FFFF"/>
                </a:solidFill>
                <a:latin typeface="Arial Black" panose="020B0A04020102020204" pitchFamily="34" charset="0"/>
              </a:rPr>
              <a:t>Model_movie_page 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you could find function to predict score of “your” movie. </a:t>
            </a:r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Try it!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05C6A281-A9EB-CD75-1A79-25CD7C47AAF2}"/>
              </a:ext>
            </a:extLst>
          </p:cNvPr>
          <p:cNvSpPr txBox="1">
            <a:spLocks/>
          </p:cNvSpPr>
          <p:nvPr/>
        </p:nvSpPr>
        <p:spPr>
          <a:xfrm>
            <a:off x="3592285" y="5242838"/>
            <a:ext cx="740231" cy="690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 dirty="0">
                <a:solidFill>
                  <a:srgbClr val="60D462"/>
                </a:solidFill>
                <a:latin typeface="Intro " panose="02000000000000000000" pitchFamily="50" charset="0"/>
              </a:rPr>
              <a:t>:d</a:t>
            </a:r>
            <a:endParaRPr lang="ru-RU" sz="4000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1777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ovieAnalyzer">
            <a:hlinkClick r:id="" action="ppaction://media"/>
            <a:extLst>
              <a:ext uri="{FF2B5EF4-FFF2-40B4-BE49-F238E27FC236}">
                <a16:creationId xmlns:a16="http://schemas.microsoft.com/office/drawing/2014/main" id="{4FAD5DF9-ED47-801D-AF19-5F768CE2D7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000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5539" y="2766218"/>
            <a:ext cx="8460922" cy="1325563"/>
          </a:xfrm>
        </p:spPr>
        <p:txBody>
          <a:bodyPr/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THANK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 </a:t>
            </a: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you for </a:t>
            </a:r>
            <a:r>
              <a:rPr lang="en-US" dirty="0">
                <a:solidFill>
                  <a:srgbClr val="75FFFF"/>
                </a:solidFill>
                <a:latin typeface="Intro " panose="02000000000000000000" pitchFamily="50" charset="0"/>
              </a:rPr>
              <a:t>attention!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541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Introduction</a:t>
            </a:r>
            <a:endParaRPr lang="ru-RU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5C736104-DC50-36F1-5C39-30EF520E8F83}"/>
              </a:ext>
            </a:extLst>
          </p:cNvPr>
          <p:cNvSpPr txBox="1">
            <a:spLocks/>
          </p:cNvSpPr>
          <p:nvPr/>
        </p:nvSpPr>
        <p:spPr>
          <a:xfrm>
            <a:off x="838200" y="2207933"/>
            <a:ext cx="4713514" cy="553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7DB2FF"/>
                </a:solidFill>
                <a:latin typeface="Intro " panose="02000000000000000000" pitchFamily="50" charset="0"/>
              </a:rPr>
              <a:t>4. Structure of data</a:t>
            </a:r>
            <a:endParaRPr lang="ru-RU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78932E-326E-AF0C-A0CD-A258D59AFAC8}"/>
              </a:ext>
            </a:extLst>
          </p:cNvPr>
          <p:cNvSpPr txBox="1">
            <a:spLocks/>
          </p:cNvSpPr>
          <p:nvPr/>
        </p:nvSpPr>
        <p:spPr>
          <a:xfrm>
            <a:off x="838200" y="2773658"/>
            <a:ext cx="4935137" cy="23317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Name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 name of the movie.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Rating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 who can watch this movie.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Genre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 internal structure</a:t>
            </a:r>
            <a:r>
              <a:rPr lang="ru-RU" sz="1600" dirty="0">
                <a:solidFill>
                  <a:srgbClr val="7DB2FF"/>
                </a:solidFill>
                <a:latin typeface="Intro " panose="02000000000000000000" pitchFamily="50" charset="0"/>
              </a:rPr>
              <a:t> </a:t>
            </a: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of movie.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Year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 released year.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Released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 released date.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Score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 IMDB score.</a:t>
            </a:r>
            <a:endParaRPr lang="ru-RU" sz="1600" dirty="0">
              <a:solidFill>
                <a:srgbClr val="7DB2FF"/>
              </a:solidFill>
              <a:latin typeface="Intro " panose="02000000000000000000" pitchFamily="50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Votes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dirty="0">
                <a:solidFill>
                  <a:srgbClr val="7DB2FF"/>
                </a:solidFill>
                <a:latin typeface="Intro " panose="02000000000000000000" pitchFamily="50" charset="0"/>
              </a:rPr>
              <a:t> number of votes.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F2A64F56-66D5-5690-B55F-B203915D3EBF}"/>
              </a:ext>
            </a:extLst>
          </p:cNvPr>
          <p:cNvSpPr txBox="1">
            <a:spLocks/>
          </p:cNvSpPr>
          <p:nvPr/>
        </p:nvSpPr>
        <p:spPr>
          <a:xfrm>
            <a:off x="5773337" y="2680152"/>
            <a:ext cx="6254237" cy="25187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Director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 </a:t>
            </a: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director who was produced film.</a:t>
            </a:r>
            <a:endParaRPr lang="ru-RU" sz="1600" dirty="0">
              <a:effectLst/>
            </a:endParaRPr>
          </a:p>
          <a:p>
            <a:pPr marL="0" indent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Writer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 </a:t>
            </a: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person who wrote history.</a:t>
            </a:r>
            <a:endParaRPr lang="ru-RU" sz="1600" dirty="0">
              <a:effectLst/>
            </a:endParaRPr>
          </a:p>
          <a:p>
            <a:pPr marL="0" indent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Star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 the main actor of the movie.</a:t>
            </a:r>
            <a:endParaRPr lang="ru-RU" sz="1600" dirty="0">
              <a:effectLst/>
            </a:endParaRPr>
          </a:p>
          <a:p>
            <a:pPr marL="0" indent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Budget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 quantity of money spent to the film.</a:t>
            </a:r>
            <a:endParaRPr lang="ru-RU" sz="1600" dirty="0">
              <a:effectLst/>
            </a:endParaRPr>
          </a:p>
          <a:p>
            <a:pPr marL="0" indent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Gross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 quantity of money movie earned.</a:t>
            </a:r>
            <a:endParaRPr lang="ru-RU" sz="1600" dirty="0">
              <a:effectLst/>
            </a:endParaRPr>
          </a:p>
          <a:p>
            <a:pPr marL="0" indent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Company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 company that produced the movie.</a:t>
            </a:r>
            <a:endParaRPr lang="ru-RU" sz="1600" dirty="0">
              <a:effectLst/>
            </a:endParaRPr>
          </a:p>
          <a:p>
            <a:pPr marL="0" indent="0" algn="l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Runtime </a:t>
            </a:r>
            <a:r>
              <a:rPr lang="en-US" sz="1600" dirty="0">
                <a:solidFill>
                  <a:srgbClr val="7DB2FF"/>
                </a:solidFill>
                <a:latin typeface="Arial Black" panose="020B0A04020102020204" pitchFamily="34" charset="0"/>
              </a:rPr>
              <a:t>-</a:t>
            </a:r>
            <a:r>
              <a:rPr lang="en-US" sz="1600" kern="1200" dirty="0">
                <a:solidFill>
                  <a:srgbClr val="7DB2FF"/>
                </a:solidFill>
                <a:effectLst/>
                <a:latin typeface="Intro " panose="02000000000000000000" pitchFamily="50" charset="0"/>
                <a:ea typeface="+mn-ea"/>
                <a:cs typeface="+mn-cs"/>
              </a:rPr>
              <a:t> duration of the movie</a:t>
            </a:r>
            <a:endParaRPr lang="ru-RU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7961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B762F8-A512-6CEF-8812-664B33F0A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261" y="2766218"/>
            <a:ext cx="6531477" cy="1325563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rgbClr val="60D462"/>
                </a:solidFill>
                <a:latin typeface="Intro " panose="02000000000000000000" pitchFamily="50" charset="0"/>
              </a:rPr>
              <a:t>Data analysis</a:t>
            </a:r>
            <a:endParaRPr lang="ru-RU" sz="6000" dirty="0">
              <a:solidFill>
                <a:srgbClr val="75FFFF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39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0C420-968B-40B8-9F79-B58E8FF7F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Problems in </a:t>
            </a:r>
            <a:r>
              <a:rPr lang="en-US" dirty="0" err="1">
                <a:solidFill>
                  <a:srgbClr val="60D462"/>
                </a:solidFill>
                <a:latin typeface="Intro " panose="02000000000000000000" pitchFamily="50" charset="0"/>
              </a:rPr>
              <a:t>eda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5C240-FB9E-4789-86A5-3D890EECA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Outliers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We had to remove outliers that weren’t within 3 </a:t>
            </a:r>
            <a:r>
              <a:rPr lang="en-US" dirty="0" err="1">
                <a:solidFill>
                  <a:schemeClr val="accent5"/>
                </a:solidFill>
              </a:rPr>
              <a:t>stds</a:t>
            </a:r>
            <a:r>
              <a:rPr lang="en-US" dirty="0">
                <a:solidFill>
                  <a:schemeClr val="accent5"/>
                </a:solidFill>
              </a:rPr>
              <a:t> from a mean, because without this move we would consistently get faulty trends in the overall picture, due to some outliers that sometimes provide huge discrepancies without any meaning behind them</a:t>
            </a:r>
          </a:p>
          <a:p>
            <a:pPr marL="0" indent="0">
              <a:buNone/>
            </a:pP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27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799252"/>
            <a:ext cx="3325586" cy="69481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Minor issues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395356"/>
            <a:ext cx="10515600" cy="172113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/>
                </a:solidFill>
                <a:latin typeface="Intro " panose="02000000000000000000" pitchFamily="50" charset="0"/>
              </a:rPr>
              <a:t>For exploratory data analysis we utilized means of a lib called plotly. Which in turn meant that everything was very useful, interactive and heavily animated, but sometimes led to laggy experience and crashes.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1D3C25-2804-B736-CE5B-390C4CFB5C99}"/>
              </a:ext>
            </a:extLst>
          </p:cNvPr>
          <p:cNvSpPr txBox="1">
            <a:spLocks/>
          </p:cNvSpPr>
          <p:nvPr/>
        </p:nvSpPr>
        <p:spPr>
          <a:xfrm>
            <a:off x="838200" y="1340129"/>
            <a:ext cx="6321879" cy="6948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kern="1200" dirty="0">
                <a:solidFill>
                  <a:srgbClr val="60D462"/>
                </a:solidFill>
                <a:effectLst/>
                <a:latin typeface="Intro " panose="02000000000000000000" pitchFamily="50" charset="0"/>
                <a:ea typeface="+mj-ea"/>
                <a:cs typeface="+mj-cs"/>
              </a:rPr>
              <a:t>Heavy in memory usage and computations</a:t>
            </a:r>
            <a:endParaRPr lang="ru-RU" sz="2000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64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799252"/>
            <a:ext cx="3325586" cy="69481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Minor issues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689271"/>
            <a:ext cx="10515600" cy="93567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/>
                </a:solidFill>
                <a:latin typeface="Intro " panose="02000000000000000000" pitchFamily="50" charset="0"/>
              </a:rPr>
              <a:t>We wasted a lot of paper for ideation process and coming up with some hypotheses to test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1D3C25-2804-B736-CE5B-390C4CFB5C99}"/>
              </a:ext>
            </a:extLst>
          </p:cNvPr>
          <p:cNvSpPr txBox="1">
            <a:spLocks/>
          </p:cNvSpPr>
          <p:nvPr/>
        </p:nvSpPr>
        <p:spPr>
          <a:xfrm>
            <a:off x="838200" y="1494066"/>
            <a:ext cx="6321879" cy="6948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kern="1200" dirty="0">
                <a:solidFill>
                  <a:srgbClr val="60D462"/>
                </a:solidFill>
                <a:effectLst/>
                <a:latin typeface="Intro " panose="02000000000000000000" pitchFamily="50" charset="0"/>
                <a:ea typeface="+mj-ea"/>
                <a:cs typeface="+mj-cs"/>
              </a:rPr>
              <a:t>Cognitive difficulties of figuring out meaningful data splits and data grouping</a:t>
            </a:r>
            <a:endParaRPr lang="ru-RU" sz="2000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95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3477" y="596150"/>
            <a:ext cx="3053443" cy="241069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60D462"/>
                </a:solidFill>
                <a:latin typeface="Intro " panose="02000000000000000000" pitchFamily="50" charset="0"/>
              </a:rPr>
              <a:t>Interesting insights</a:t>
            </a:r>
            <a:endParaRPr lang="ru-RU" sz="3200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2236" y="338262"/>
            <a:ext cx="8534399" cy="292646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50" y="3531528"/>
            <a:ext cx="9278547" cy="31052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55413" y="4331629"/>
            <a:ext cx="26624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60D462"/>
                </a:solidFill>
                <a:latin typeface="Intro " panose="02000000000000000000" pitchFamily="50" charset="0"/>
              </a:rPr>
              <a:t>Horror movies consistently bring good return on investment</a:t>
            </a:r>
            <a:endParaRPr lang="ru-RU" sz="2000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22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5736" y="940419"/>
            <a:ext cx="6860721" cy="1325563"/>
          </a:xfrm>
        </p:spPr>
        <p:txBody>
          <a:bodyPr/>
          <a:lstStyle/>
          <a:p>
            <a:r>
              <a:rPr lang="en-US" dirty="0">
                <a:solidFill>
                  <a:srgbClr val="60D462"/>
                </a:solidFill>
                <a:latin typeface="Intro " panose="02000000000000000000" pitchFamily="50" charset="0"/>
              </a:rPr>
              <a:t>Interesting insights</a:t>
            </a:r>
            <a:endParaRPr lang="ru-RU" dirty="0">
              <a:solidFill>
                <a:srgbClr val="60D462"/>
              </a:solidFill>
              <a:latin typeface="Intro " panose="02000000000000000000" pitchFamily="50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6121" y="2711095"/>
            <a:ext cx="5257800" cy="14800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7DB2FF"/>
                </a:solidFill>
                <a:latin typeface="Intro " panose="02000000000000000000" pitchFamily="50" charset="0"/>
              </a:rPr>
              <a:t>Amount of money spent on production does not mean it will receive good viewer mark at all</a:t>
            </a:r>
            <a:endParaRPr lang="ru-RU" sz="2000" dirty="0">
              <a:solidFill>
                <a:srgbClr val="7DB2FF"/>
              </a:solidFill>
              <a:latin typeface="Intro " panose="02000000000000000000" pitchFamily="50" charset="0"/>
            </a:endParaRPr>
          </a:p>
        </p:txBody>
      </p:sp>
      <p:pic>
        <p:nvPicPr>
          <p:cNvPr id="4" name="Объект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604" y="1398907"/>
            <a:ext cx="4831196" cy="410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842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</TotalTime>
  <Words>768</Words>
  <Application>Microsoft Office PowerPoint</Application>
  <PresentationFormat>Широкоэкранный</PresentationFormat>
  <Paragraphs>94</Paragraphs>
  <Slides>23</Slides>
  <Notes>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9" baseType="lpstr">
      <vt:lpstr>Arial</vt:lpstr>
      <vt:lpstr>Arial Black</vt:lpstr>
      <vt:lpstr>Calibri</vt:lpstr>
      <vt:lpstr>Calibri Light</vt:lpstr>
      <vt:lpstr>Intro </vt:lpstr>
      <vt:lpstr>Тема Office</vt:lpstr>
      <vt:lpstr>Best movie analyzer</vt:lpstr>
      <vt:lpstr>Introduction</vt:lpstr>
      <vt:lpstr>Introduction</vt:lpstr>
      <vt:lpstr>Data analysis</vt:lpstr>
      <vt:lpstr>Problems in eda</vt:lpstr>
      <vt:lpstr>Minor issues</vt:lpstr>
      <vt:lpstr>Minor issues</vt:lpstr>
      <vt:lpstr>Interesting insights</vt:lpstr>
      <vt:lpstr>Interesting insights</vt:lpstr>
      <vt:lpstr>Interesting insights</vt:lpstr>
      <vt:lpstr>Interesting insights</vt:lpstr>
      <vt:lpstr>Interesting insights</vt:lpstr>
      <vt:lpstr>Model creating</vt:lpstr>
      <vt:lpstr>Problems</vt:lpstr>
      <vt:lpstr>Problems</vt:lpstr>
      <vt:lpstr>What features make biggest contribution in score formation?</vt:lpstr>
      <vt:lpstr>Is rating any influence to score?</vt:lpstr>
      <vt:lpstr>Is genre any influence to score?</vt:lpstr>
      <vt:lpstr>\Model creation</vt:lpstr>
      <vt:lpstr>\Model creation</vt:lpstr>
      <vt:lpstr>\Model creation</vt:lpstr>
      <vt:lpstr>Презентация PowerPoint</vt:lpstr>
      <vt:lpstr>THANK you for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movie analyzer</dc:title>
  <dc:creator>Вячеслав Кастеров</dc:creator>
  <cp:lastModifiedBy>Katerina</cp:lastModifiedBy>
  <cp:revision>32</cp:revision>
  <dcterms:created xsi:type="dcterms:W3CDTF">2022-11-29T09:14:52Z</dcterms:created>
  <dcterms:modified xsi:type="dcterms:W3CDTF">2022-12-13T21:37:46Z</dcterms:modified>
</cp:coreProperties>
</file>

<file path=docProps/thumbnail.jpeg>
</file>